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89" r:id="rId3"/>
    <p:sldId id="290" r:id="rId4"/>
    <p:sldId id="300" r:id="rId5"/>
    <p:sldId id="296" r:id="rId6"/>
    <p:sldId id="297" r:id="rId7"/>
    <p:sldId id="294" r:id="rId8"/>
    <p:sldId id="295" r:id="rId9"/>
    <p:sldId id="298" r:id="rId10"/>
    <p:sldId id="262" r:id="rId11"/>
    <p:sldId id="299" r:id="rId12"/>
    <p:sldId id="292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233"/>
    <p:restoredTop sz="94694"/>
  </p:normalViewPr>
  <p:slideViewPr>
    <p:cSldViewPr snapToGrid="0" snapToObjects="1">
      <p:cViewPr>
        <p:scale>
          <a:sx n="81" d="100"/>
          <a:sy n="81" d="100"/>
        </p:scale>
        <p:origin x="-26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ownloads\&#1064;&#1072;&#1073;&#1083;&#1086;&#1085;_&#1080;&#1090;&#1086;&#1075;_24.01.2022_&#1094;&#1074;&#1077;&#1090;%20(1)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&#1064;&#1072;&#1073;&#1083;&#1086;&#1085;_&#1080;&#1090;&#1086;&#1075;_24.01.2022_&#1094;&#1074;&#1077;&#1090;%20(1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radarChart>
        <c:radarStyle val="marker"/>
        <c:ser>
          <c:idx val="0"/>
          <c:order val="0"/>
          <c:tx>
            <c:strRef>
              <c:f>'[Шаблон_итог_24.01.2022_цвет (1) (1).xlsx]Стартовый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'[Шаблон_итог_24.01.2022_цвет (1) (1).xlsx]Стартовый мониторинг '!$A$44:$A$47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'[Шаблон_итог_24.01.2022_цвет (1) (1).xlsx]Стартовый мониторинг '!$B$44:$B$47</c:f>
              <c:numCache>
                <c:formatCode>0</c:formatCode>
                <c:ptCount val="4"/>
                <c:pt idx="0">
                  <c:v>43.333333333333336</c:v>
                </c:pt>
                <c:pt idx="1">
                  <c:v>63.333333333333336</c:v>
                </c:pt>
                <c:pt idx="2">
                  <c:v>53.333333333333336</c:v>
                </c:pt>
                <c:pt idx="3">
                  <c:v>36.666666666666636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4F-487B-86C6-5AD302D3252D}"/>
            </c:ext>
          </c:extLst>
        </c:ser>
        <c:dLbls>
          <c:showVal val="1"/>
        </c:dLbls>
        <c:axId val="74303744"/>
        <c:axId val="77275136"/>
      </c:radarChart>
      <c:catAx>
        <c:axId val="7430374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6350">
            <a:noFill/>
          </a:ln>
        </c:spPr>
        <c:crossAx val="77275136"/>
        <c:crosses val="autoZero"/>
        <c:auto val="1"/>
        <c:lblAlgn val="ctr"/>
        <c:lblOffset val="100"/>
      </c:catAx>
      <c:valAx>
        <c:axId val="77275136"/>
        <c:scaling>
          <c:orientation val="minMax"/>
          <c:max val="100"/>
          <c:min val="0"/>
        </c:scaling>
        <c:axPos val="l"/>
        <c:majorGridlines/>
        <c:minorGridlines/>
        <c:numFmt formatCode="0" sourceLinked="1"/>
        <c:majorTickMark val="none"/>
        <c:tickLblPos val="nextTo"/>
        <c:crossAx val="7430374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0909664633133676"/>
          <c:y val="2.040072625667556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'[Шаблон_итог_24.01.2022_цвет (1) (1).xlsx]Стартовый мониторинг '!$A$41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'[Шаблон_итог_24.01.2022_цвет (1) (1).xlsx]Стартовый мониторинг '!$A$50:$A$53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'[Шаблон_итог_24.01.2022_цвет (1) (1).xlsx]Стартовый мониторинг '!$B$50:$B$53</c:f>
              <c:numCache>
                <c:formatCode>0</c:formatCode>
                <c:ptCount val="4"/>
                <c:pt idx="0">
                  <c:v>33.777777777777779</c:v>
                </c:pt>
                <c:pt idx="1">
                  <c:v>27.444444444444446</c:v>
                </c:pt>
                <c:pt idx="2">
                  <c:v>15.888888888888889</c:v>
                </c:pt>
                <c:pt idx="3">
                  <c:v>19.555555555555554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861-BFFE-8F90473397E3}"/>
            </c:ext>
          </c:extLst>
        </c:ser>
        <c:dLbls>
          <c:showVal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0.88662</cdr:x>
      <cdr:y>0.29277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52343" y="106101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/>
            <a:t>Карьерная среда</a:t>
          </a:r>
        </a:p>
      </cdr:txBody>
    </cdr:sp>
  </cdr:relSizeAnchor>
  <cdr:relSizeAnchor xmlns:cdr="http://schemas.openxmlformats.org/drawingml/2006/chartDrawing">
    <cdr:from>
      <cdr:x>0.10973</cdr:x>
      <cdr:y>0.26924</cdr:y>
    </cdr:from>
    <cdr:to>
      <cdr:x>0.32056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6613" y="120570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Творческая среда</a:t>
          </a:r>
        </a:p>
      </cdr:txBody>
    </cdr:sp>
  </cdr:relSizeAnchor>
  <cdr:relSizeAnchor xmlns:cdr="http://schemas.openxmlformats.org/drawingml/2006/chartDrawing">
    <cdr:from>
      <cdr:x>0.15971</cdr:x>
      <cdr:y>0.76112</cdr:y>
    </cdr:from>
    <cdr:to>
      <cdr:x>0.37053</cdr:x>
      <cdr:y>0.81695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7613" y="3408362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Безмятежная среда</a:t>
          </a:r>
        </a:p>
      </cdr:txBody>
    </cdr:sp>
  </cdr:relSizeAnchor>
  <cdr:relSizeAnchor xmlns:cdr="http://schemas.openxmlformats.org/drawingml/2006/chartDrawing">
    <cdr:from>
      <cdr:x>0.70473</cdr:x>
      <cdr:y>0.76909</cdr:y>
    </cdr:from>
    <cdr:to>
      <cdr:x>0.91555</cdr:x>
      <cdr:y>0.82493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72894" y="3444081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Догматическая среда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="" xmlns:p14="http://schemas.microsoft.com/office/powerpoint/2010/main" val="185312925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83019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81688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4605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5193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75355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21281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0323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46582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1022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3466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708792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05475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5597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41849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062865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12297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419436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118233692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="" xmlns:p14="http://schemas.microsoft.com/office/powerpoint/2010/main" val="28142362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78631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40130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0287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71779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55721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429040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66381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85436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47880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=""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305056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75955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49" r:id="rId4"/>
    <p:sldLayoutId id="214748365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57" r:id="rId26"/>
    <p:sldLayoutId id="2147483658" r:id="rId27"/>
    <p:sldLayoutId id="2147483650" r:id="rId28"/>
    <p:sldLayoutId id="2147483656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lokolchik-ds.okis.ru/" TargetMode="External"/><Relationship Id="rId2" Type="http://schemas.openxmlformats.org/officeDocument/2006/relationships/hyperlink" Target="mailto:dskolokolchik2013@yandex.ru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A0B0991-B240-7848-BD47-EF9C14F48F4C}"/>
              </a:ext>
            </a:extLst>
          </p:cNvPr>
          <p:cNvSpPr txBox="1"/>
          <p:nvPr/>
        </p:nvSpPr>
        <p:spPr>
          <a:xfrm>
            <a:off x="10233741" y="740211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37B25A1-109D-8040-9A39-1E92F70EB70E}"/>
              </a:ext>
            </a:extLst>
          </p:cNvPr>
          <p:cNvSpPr/>
          <p:nvPr/>
        </p:nvSpPr>
        <p:spPr>
          <a:xfrm>
            <a:off x="4846656" y="1287267"/>
            <a:ext cx="53870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SB Sans Text Semibold" panose="020B0503040504020204" pitchFamily="34" charset="0"/>
                <a:cs typeface="SB Sans Text Semibold" panose="020B0503040504020204" pitchFamily="34" charset="0"/>
              </a:rPr>
              <a:t>КОНЦЕПЦИЯ ПРОЕКТА</a:t>
            </a:r>
          </a:p>
          <a:p>
            <a:pPr algn="ctr"/>
            <a:endParaRPr lang="ru-RU" altLang="ru-RU" sz="7200" b="1" dirty="0">
              <a:solidFill>
                <a:schemeClr val="bg1"/>
              </a:solidFill>
              <a:latin typeface="SB Sans Text Semibold" panose="020B0503040504020204" pitchFamily="34" charset="0"/>
              <a:ea typeface="Fedra Sans Pro Bold" panose="020B0803040000020004" pitchFamily="34" charset="0"/>
              <a:cs typeface="SB Sans Text Semibold" panose="020B0503040504020204" pitchFamily="34" charset="0"/>
              <a:sym typeface="Fedra Sans Pro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81A4581-018A-3149-A717-8978C96512D3}"/>
              </a:ext>
            </a:extLst>
          </p:cNvPr>
          <p:cNvSpPr/>
          <p:nvPr/>
        </p:nvSpPr>
        <p:spPr>
          <a:xfrm>
            <a:off x="5046433" y="3055835"/>
            <a:ext cx="47530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Создание творческой личностно-развивающей </a:t>
            </a:r>
            <a:r>
              <a:rPr lang="ru-RU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образовательной среды </a:t>
            </a:r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    в ДОУ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«Вместе в будущее»</a:t>
            </a:r>
            <a:endParaRPr lang="ru-RU" sz="2000" dirty="0">
              <a:solidFill>
                <a:schemeClr val="bg1"/>
              </a:solidFill>
              <a:latin typeface="SB Sans Text Thin" panose="020B0103040504020204" pitchFamily="34" charset="0"/>
              <a:cs typeface="SB Sans Text Thin" panose="020B010304050402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SB Sans Text Thin" panose="020B0103040504020204" pitchFamily="34" charset="0"/>
              <a:cs typeface="SB Sans Text Thin" panose="020B0103040504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МБДОУ д/с «Колокольчик» г. Чаплыгина</a:t>
            </a:r>
          </a:p>
          <a:p>
            <a:r>
              <a:rPr lang="ru-RU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Заведующий : Джавадова О.А.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Зам.заведующего </a:t>
            </a:r>
            <a:r>
              <a:rPr lang="ru-RU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Бортникова</a:t>
            </a:r>
            <a:r>
              <a:rPr lang="ru-RU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 Е.Н.</a:t>
            </a:r>
          </a:p>
          <a:p>
            <a:r>
              <a:rPr lang="ru-RU" sz="2000" dirty="0">
                <a:solidFill>
                  <a:schemeClr val="bg1"/>
                </a:solidFill>
                <a:latin typeface="SB Sans Text Thin" panose="020B0103040504020204" pitchFamily="34" charset="0"/>
                <a:cs typeface="SB Sans Text Thin" panose="020B0103040504020204" pitchFamily="34" charset="0"/>
              </a:rPr>
              <a:t>Воспитатель: Кондратьева В.С.</a:t>
            </a:r>
          </a:p>
          <a:p>
            <a:endParaRPr lang="ru-RU" sz="2000" dirty="0">
              <a:solidFill>
                <a:schemeClr val="bg1"/>
              </a:solidFill>
              <a:latin typeface="SB Sans Text Thin" panose="020B01030405040202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18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959"/>
            <a:ext cx="11345183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Риски и Способы их минимизации.</a:t>
            </a: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РЕСУРСНОЕ ОБЕСПЕЧЕНИЕ ПРОЕКТА </a:t>
            </a:r>
          </a:p>
        </p:txBody>
      </p:sp>
      <p:sp>
        <p:nvSpPr>
          <p:cNvPr id="17" name="Shape 485">
            <a:extLst>
              <a:ext uri="{FF2B5EF4-FFF2-40B4-BE49-F238E27FC236}">
                <a16:creationId xmlns="" xmlns:a16="http://schemas.microsoft.com/office/drawing/2014/main" id="{4B66E7F2-53BF-F042-97B2-E4E25DFF5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56" y="2555246"/>
            <a:ext cx="4280036" cy="415498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r>
              <a:rPr lang="ru-RU" sz="2400" dirty="0">
                <a:solidFill>
                  <a:srgbClr val="111B21"/>
                </a:solidFill>
                <a:latin typeface="Segoe UI"/>
              </a:rPr>
              <a:t>             Риски:</a:t>
            </a: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sz="2400" dirty="0">
              <a:solidFill>
                <a:srgbClr val="111B21"/>
              </a:solidFill>
              <a:latin typeface="Segoe UI"/>
            </a:endParaRP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sz="2400" dirty="0">
              <a:solidFill>
                <a:srgbClr val="111B21"/>
              </a:solidFill>
              <a:latin typeface="Segoe UI"/>
            </a:endParaRP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r>
              <a:rPr lang="ru-RU" sz="2400" dirty="0">
                <a:solidFill>
                  <a:srgbClr val="111B21"/>
                </a:solidFill>
                <a:latin typeface="Segoe UI"/>
              </a:rPr>
              <a:t> -  возрастной состав </a:t>
            </a:r>
            <a:r>
              <a:rPr lang="ru-RU" sz="2400" dirty="0" err="1">
                <a:solidFill>
                  <a:srgbClr val="111B21"/>
                </a:solidFill>
                <a:latin typeface="Segoe UI"/>
              </a:rPr>
              <a:t>педколлектива</a:t>
            </a:r>
            <a:r>
              <a:rPr lang="ru-RU" sz="2400" dirty="0">
                <a:solidFill>
                  <a:srgbClr val="111B21"/>
                </a:solidFill>
                <a:latin typeface="Segoe UI"/>
              </a:rPr>
              <a:t>, </a:t>
            </a: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r>
              <a:rPr lang="ru-RU" sz="2400" dirty="0">
                <a:solidFill>
                  <a:srgbClr val="111B21"/>
                </a:solidFill>
                <a:latin typeface="Segoe UI"/>
              </a:rPr>
              <a:t>- низкая мотивация педагогов, </a:t>
            </a: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r>
              <a:rPr lang="ru-RU" sz="2400" dirty="0">
                <a:solidFill>
                  <a:srgbClr val="111B21"/>
                </a:solidFill>
                <a:latin typeface="Segoe UI"/>
              </a:rPr>
              <a:t>- недостаток собственных ресурсов,</a:t>
            </a: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r>
              <a:rPr lang="ru-RU" sz="2400" dirty="0">
                <a:solidFill>
                  <a:srgbClr val="111B21"/>
                </a:solidFill>
                <a:latin typeface="Segoe UI"/>
              </a:rPr>
              <a:t>- недостаточность финансирования</a:t>
            </a:r>
            <a:endParaRPr lang="ru-RU" altLang="ru-RU" sz="24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7172" y="2520270"/>
            <a:ext cx="42678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B21"/>
                </a:solidFill>
                <a:latin typeface="Segoe UI"/>
              </a:rPr>
              <a:t>Способы их минимизации:</a:t>
            </a:r>
          </a:p>
          <a:p>
            <a:endParaRPr lang="ru-RU" sz="2400" dirty="0">
              <a:solidFill>
                <a:srgbClr val="111B21"/>
              </a:solidFill>
              <a:latin typeface="Segoe UI"/>
            </a:endParaRPr>
          </a:p>
          <a:p>
            <a:r>
              <a:rPr lang="ru-RU" sz="2400" dirty="0">
                <a:solidFill>
                  <a:srgbClr val="111B21"/>
                </a:solidFill>
                <a:latin typeface="Segoe UI"/>
              </a:rPr>
              <a:t>-  корпоративное обучение, наставничество,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111B21"/>
                </a:solidFill>
                <a:latin typeface="Segoe UI"/>
              </a:rPr>
              <a:t>тренинги, изучение опыта данного направления,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111B21"/>
                </a:solidFill>
                <a:latin typeface="Segoe UI"/>
              </a:rPr>
              <a:t>привлечение партнёрских ресурсов, сетевое взаимодействие, </a:t>
            </a:r>
          </a:p>
          <a:p>
            <a:r>
              <a:rPr lang="ru-RU" sz="2400" dirty="0">
                <a:solidFill>
                  <a:srgbClr val="111B21"/>
                </a:solidFill>
                <a:latin typeface="Segoe UI"/>
              </a:rPr>
              <a:t>-  привлечение спонсоров, участие в грантах.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7621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E35BD168-0B60-F84F-B8BD-AF98BA9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9" y="1298575"/>
            <a:ext cx="12166602" cy="9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ПЛАН СОЗДАНИЯ ЛРОС.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КОНТУРЫ «ДОРОЖНОЙ КАРТЫ» ПРОЕКТА</a:t>
            </a:r>
          </a:p>
        </p:txBody>
      </p:sp>
      <p:sp>
        <p:nvSpPr>
          <p:cNvPr id="6" name="Shape 485">
            <a:extLst>
              <a:ext uri="{FF2B5EF4-FFF2-40B4-BE49-F238E27FC236}">
                <a16:creationId xmlns="" xmlns:a16="http://schemas.microsoft.com/office/drawing/2014/main" id="{AF8DD89F-CB75-904E-9D04-D113E894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5" y="2261915"/>
            <a:ext cx="11481473" cy="459608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2022-2023 г.г.</a:t>
            </a:r>
            <a:endParaRPr lang="ru-RU" altLang="ru-RU" sz="20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Практическая реализация </a:t>
            </a:r>
            <a:r>
              <a:rPr lang="ru-RU" altLang="ru-RU" sz="2000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проекта: </a:t>
            </a:r>
            <a:endParaRPr lang="ru-RU" altLang="ru-RU" sz="2000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1) Презентация проекта коллективу.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2)Организация сетевого взаимодействия.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3) Управленческое сопровождение реализации проекта.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4) Укрепление материально-технической базы.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5) Мониторинг результатов.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6) Корректировка первоначального плана проекта.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7) Организация взаимодействия (по теме проекта) с детьми и родителями (законными представителями)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8)Итоговый мониторинг.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9) Обобщение опыты, полученного в ходе реализации проекта, с последующим его представлением.</a:t>
            </a:r>
          </a:p>
          <a:p>
            <a:pPr>
              <a:buClr>
                <a:srgbClr val="F69200"/>
              </a:buClr>
              <a:buSzPct val="100000"/>
            </a:pPr>
            <a:endParaRPr lang="ru-RU" altLang="ru-RU" sz="2800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11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>
            <a:extLst>
              <a:ext uri="{FF2B5EF4-FFF2-40B4-BE49-F238E27FC236}">
                <a16:creationId xmlns="" xmlns:a16="http://schemas.microsoft.com/office/drawing/2014/main" id="{895A6DEC-42B2-4042-BDFF-DE320EAF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3596"/>
            <a:ext cx="1137519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УПРАВЛЕНЧЕСКОЕ СОПРОВОЖДЕНИЕ ПРОЕКТА</a:t>
            </a:r>
          </a:p>
        </p:txBody>
      </p:sp>
      <p:sp>
        <p:nvSpPr>
          <p:cNvPr id="22" name="Shape 485">
            <a:extLst>
              <a:ext uri="{FF2B5EF4-FFF2-40B4-BE49-F238E27FC236}">
                <a16:creationId xmlns="" xmlns:a16="http://schemas.microsoft.com/office/drawing/2014/main" id="{102F0AD3-A5FF-8345-82CC-5B872B99A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62" y="2481504"/>
            <a:ext cx="11375194" cy="4024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Принятие нормативных локальных </a:t>
            </a:r>
            <a:r>
              <a:rPr lang="ru-RU" altLang="ru-RU" sz="2661" dirty="0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актов.</a:t>
            </a: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Внесение изменений в программу развития </a:t>
            </a:r>
            <a:r>
              <a:rPr lang="ru-RU" altLang="ru-RU" sz="2661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и </a:t>
            </a:r>
            <a:r>
              <a:rPr lang="ru-RU" altLang="ru-RU" sz="2661" smtClean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основную. </a:t>
            </a: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образовательную программу дошкольного образования.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Разработка правил и процедур коммуникации.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Организация наставничества в ДОУ.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Контроль и координация реализации проекта.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Курирование педагогов в ходе реализации проекта.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Оценка эффективной работы.</a:t>
            </a: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Осуществление обратной связи.</a:t>
            </a:r>
          </a:p>
        </p:txBody>
      </p:sp>
    </p:spTree>
    <p:extLst>
      <p:ext uri="{BB962C8B-B14F-4D97-AF65-F5344CB8AC3E}">
        <p14:creationId xmlns="" xmlns:p14="http://schemas.microsoft.com/office/powerpoint/2010/main" val="129042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657"/>
            <a:ext cx="11287158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КРАТКАЯ СПРАВКА ОБ Образовательной Организации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="" xmlns:a16="http://schemas.microsoft.com/office/drawing/2014/main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18" y="2375822"/>
            <a:ext cx="11287158" cy="427567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endParaRPr lang="ru-RU" altLang="ru-RU" sz="319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9085" y="2375822"/>
            <a:ext cx="79258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Муниципальное бюджетное дошкольное образовательное учреждение детский сад "Колокольчик" город </a:t>
            </a:r>
            <a:r>
              <a:rPr lang="ru-RU" sz="1600" dirty="0" smtClean="0">
                <a:solidFill>
                  <a:srgbClr val="111B21"/>
                </a:solidFill>
                <a:latin typeface="Segoe UI"/>
              </a:rPr>
              <a:t>Чаплыгин построен в 2013  году </a:t>
            </a:r>
            <a:endParaRPr lang="ru-RU" sz="1600" dirty="0">
              <a:solidFill>
                <a:srgbClr val="111B21"/>
              </a:solidFill>
              <a:latin typeface="Segoe UI"/>
            </a:endParaRPr>
          </a:p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Располагается дошкольная организация по адресу: </a:t>
            </a:r>
            <a:r>
              <a:rPr lang="ru-RU" sz="1600" dirty="0" err="1">
                <a:solidFill>
                  <a:srgbClr val="111B21"/>
                </a:solidFill>
                <a:latin typeface="Segoe UI"/>
              </a:rPr>
              <a:t>г.Чаплыгин</a:t>
            </a:r>
            <a:r>
              <a:rPr lang="ru-RU" sz="1600" dirty="0">
                <a:solidFill>
                  <a:srgbClr val="111B21"/>
                </a:solidFill>
                <a:latin typeface="Segoe UI"/>
              </a:rPr>
              <a:t>, </a:t>
            </a:r>
            <a:r>
              <a:rPr lang="ru-RU" sz="1600" dirty="0" err="1">
                <a:solidFill>
                  <a:srgbClr val="111B21"/>
                </a:solidFill>
                <a:latin typeface="Segoe UI"/>
              </a:rPr>
              <a:t>ул.Мира</a:t>
            </a:r>
            <a:r>
              <a:rPr lang="ru-RU" sz="1600" dirty="0">
                <a:solidFill>
                  <a:srgbClr val="111B21"/>
                </a:solidFill>
                <a:latin typeface="Segoe UI"/>
              </a:rPr>
              <a:t>, д.10А. </a:t>
            </a:r>
          </a:p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Тип: дошкольное учреждение.</a:t>
            </a:r>
          </a:p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Контактная информация: 8(47475) 2-32-59 </a:t>
            </a:r>
          </a:p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Адрес электронной почты: </a:t>
            </a:r>
            <a:r>
              <a:rPr lang="ru-RU" sz="1600" dirty="0">
                <a:latin typeface="Segoe UI"/>
                <a:hlinkClick r:id="rId2" tooltip="mailto:dskolokolchik2013@yandex.ru"/>
              </a:rPr>
              <a:t>dskolokolchik2013@yandex.ru</a:t>
            </a:r>
            <a:r>
              <a:rPr lang="ru-RU" sz="1600" dirty="0">
                <a:latin typeface="Segoe UI"/>
              </a:rPr>
              <a:t>. </a:t>
            </a:r>
            <a:r>
              <a:rPr lang="ru-RU" sz="1600" dirty="0">
                <a:solidFill>
                  <a:srgbClr val="111B21"/>
                </a:solidFill>
                <a:latin typeface="Segoe UI"/>
              </a:rPr>
              <a:t> </a:t>
            </a:r>
          </a:p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Адрес сайта: </a:t>
            </a:r>
            <a:r>
              <a:rPr lang="ru-RU" sz="1600" dirty="0">
                <a:latin typeface="Segoe UI"/>
                <a:hlinkClick r:id="rId3" tooltip="http://kolokolchik-ds.okis.ru"/>
              </a:rPr>
              <a:t>kolokolchik-ds.okis.ru</a:t>
            </a:r>
            <a:r>
              <a:rPr lang="ru-RU" sz="1600" dirty="0">
                <a:solidFill>
                  <a:srgbClr val="111B21"/>
                </a:solidFill>
                <a:latin typeface="Segoe UI"/>
              </a:rPr>
              <a:t>. </a:t>
            </a:r>
          </a:p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Количество групп 4 .</a:t>
            </a:r>
          </a:p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Всего воспитанников – 106</a:t>
            </a:r>
          </a:p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Педагогический коллектив – 11 педагогов.</a:t>
            </a:r>
          </a:p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Имеются музыкальный и физкультурный залы, игровые площадки, бассейн.</a:t>
            </a:r>
          </a:p>
          <a:p>
            <a:r>
              <a:rPr lang="ru-RU" sz="1600" dirty="0">
                <a:solidFill>
                  <a:srgbClr val="111B21"/>
                </a:solidFill>
                <a:latin typeface="Segoe UI"/>
              </a:rPr>
              <a:t>Детский сад «живет» в небольшом городке с богатым историческим прошлым, </a:t>
            </a:r>
            <a:r>
              <a:rPr lang="ru-RU" sz="1600" dirty="0" err="1">
                <a:solidFill>
                  <a:srgbClr val="111B21"/>
                </a:solidFill>
                <a:latin typeface="Segoe UI"/>
              </a:rPr>
              <a:t>социо</a:t>
            </a:r>
            <a:r>
              <a:rPr lang="ru-RU" sz="1600" dirty="0">
                <a:solidFill>
                  <a:srgbClr val="111B21"/>
                </a:solidFill>
                <a:latin typeface="Segoe UI"/>
              </a:rPr>
              <a:t>-культурным окружением являются МБОУ СШ №4, ФОК «Солнечный», краеведческий музей, дом-музей Меньшикова.</a:t>
            </a:r>
          </a:p>
          <a:p>
            <a:endParaRPr lang="ru-RU" sz="1600" dirty="0">
              <a:solidFill>
                <a:srgbClr val="111B21"/>
              </a:solidFill>
              <a:latin typeface="Segoe UI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29179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8711"/>
            <a:ext cx="1216660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и предварительные выводы Исследования СРЕДЫ ОО</a:t>
            </a:r>
          </a:p>
        </p:txBody>
      </p:sp>
      <p:sp>
        <p:nvSpPr>
          <p:cNvPr id="7" name="Shape 485">
            <a:extLst>
              <a:ext uri="{FF2B5EF4-FFF2-40B4-BE49-F238E27FC236}">
                <a16:creationId xmlns="" xmlns:a16="http://schemas.microsoft.com/office/drawing/2014/main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8" y="2293467"/>
            <a:ext cx="11370499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  <a:p>
            <a:pPr marL="270380" indent="-270380" algn="ctr">
              <a:lnSpc>
                <a:spcPct val="90000"/>
              </a:lnSpc>
              <a:spcBef>
                <a:spcPts val="1597"/>
              </a:spcBef>
              <a:buClr>
                <a:srgbClr val="F69200"/>
              </a:buClr>
              <a:buSzPct val="100000"/>
            </a:pPr>
            <a:endParaRPr lang="ru-RU" altLang="ru-RU" sz="3193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0651" y="2069232"/>
            <a:ext cx="93852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B21"/>
                </a:solidFill>
                <a:latin typeface="Segoe UI"/>
              </a:rPr>
              <a:t>Используемый инструментарий</a:t>
            </a:r>
            <a:r>
              <a:rPr lang="ru-RU" sz="2400" dirty="0" smtClean="0">
                <a:solidFill>
                  <a:srgbClr val="111B21"/>
                </a:solidFill>
                <a:latin typeface="Segoe UI"/>
              </a:rPr>
              <a:t>:</a:t>
            </a:r>
          </a:p>
          <a:p>
            <a:r>
              <a:rPr lang="ru-RU" sz="2400" dirty="0" smtClean="0">
                <a:solidFill>
                  <a:srgbClr val="111B21"/>
                </a:solidFill>
                <a:latin typeface="Segoe UI"/>
              </a:rPr>
              <a:t>- </a:t>
            </a:r>
            <a:r>
              <a:rPr lang="ru-RU" sz="2400" dirty="0" smtClean="0"/>
              <a:t>к</a:t>
            </a:r>
            <a:r>
              <a:rPr lang="ru-RU" sz="2400" dirty="0" smtClean="0"/>
              <a:t>ачественная </a:t>
            </a:r>
            <a:r>
              <a:rPr lang="ru-RU" sz="2400" dirty="0" smtClean="0"/>
              <a:t>характеристика развивающей среды (определение модальности среды) с помощью  методики векторного моделирования образовательной среды В.А. </a:t>
            </a:r>
            <a:r>
              <a:rPr lang="ru-RU" sz="2400" dirty="0" err="1" smtClean="0"/>
              <a:t>Ясвина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rgbClr val="111B21"/>
              </a:solidFill>
              <a:latin typeface="Segoe UI"/>
            </a:endParaRPr>
          </a:p>
          <a:p>
            <a:r>
              <a:rPr lang="ru-RU" sz="2400" dirty="0" smtClean="0"/>
              <a:t>- количественная </a:t>
            </a:r>
            <a:r>
              <a:rPr lang="ru-RU" sz="2400" dirty="0" smtClean="0"/>
              <a:t>характеристика развивающей среды дошкольного образовательного учреждения (по параметрам) на основе адаптированной </a:t>
            </a:r>
            <a:r>
              <a:rPr lang="ru-RU" sz="2400" dirty="0" smtClean="0"/>
              <a:t>методики</a:t>
            </a:r>
            <a:r>
              <a:rPr lang="ru-RU" sz="2400" dirty="0" smtClean="0">
                <a:solidFill>
                  <a:srgbClr val="111B21"/>
                </a:solidFill>
                <a:latin typeface="Segoe UI"/>
              </a:rPr>
              <a:t>(</a:t>
            </a:r>
            <a:r>
              <a:rPr lang="ru-RU" sz="2400" dirty="0" err="1" smtClean="0">
                <a:solidFill>
                  <a:srgbClr val="111B21"/>
                </a:solidFill>
                <a:latin typeface="Segoe UI"/>
              </a:rPr>
              <a:t>В.А.Ясвин</a:t>
            </a:r>
            <a:r>
              <a:rPr lang="ru-RU" sz="2400" dirty="0">
                <a:solidFill>
                  <a:srgbClr val="111B21"/>
                </a:solidFill>
                <a:latin typeface="Segoe UI"/>
              </a:rPr>
              <a:t>), </a:t>
            </a:r>
          </a:p>
          <a:p>
            <a:r>
              <a:rPr lang="ru-RU" sz="2400" dirty="0" smtClean="0">
                <a:solidFill>
                  <a:srgbClr val="111B21"/>
                </a:solidFill>
                <a:latin typeface="Segoe UI"/>
              </a:rPr>
              <a:t>-</a:t>
            </a:r>
            <a:r>
              <a:rPr lang="ru-RU" sz="2400" dirty="0">
                <a:solidFill>
                  <a:srgbClr val="111B21"/>
                </a:solidFill>
                <a:latin typeface="Segoe UI"/>
              </a:rPr>
              <a:t>данные внутреннего мониторинга.</a:t>
            </a:r>
          </a:p>
          <a:p>
            <a:endParaRPr lang="ru-RU" sz="1600" dirty="0">
              <a:solidFill>
                <a:srgbClr val="111B21"/>
              </a:solidFill>
              <a:latin typeface="Segoe UI"/>
            </a:endParaRPr>
          </a:p>
          <a:p>
            <a:endParaRPr lang="ru-RU" sz="1600" dirty="0">
              <a:solidFill>
                <a:srgbClr val="111B21"/>
              </a:solidFill>
              <a:latin typeface="Segoe UI"/>
            </a:endParaRPr>
          </a:p>
          <a:p>
            <a:endParaRPr lang="ru-RU" sz="1600" dirty="0">
              <a:solidFill>
                <a:srgbClr val="111B21"/>
              </a:solidFill>
              <a:latin typeface="Segoe UI"/>
            </a:endParaRPr>
          </a:p>
          <a:p>
            <a:endParaRPr lang="ru-RU" sz="1600" dirty="0">
              <a:solidFill>
                <a:srgbClr val="111B21"/>
              </a:solidFill>
              <a:latin typeface="Segoe UI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03609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89080321"/>
              </p:ext>
            </p:extLst>
          </p:nvPr>
        </p:nvGraphicFramePr>
        <p:xfrm>
          <a:off x="128954" y="1189945"/>
          <a:ext cx="5920153" cy="447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94978240"/>
              </p:ext>
            </p:extLst>
          </p:nvPr>
        </p:nvGraphicFramePr>
        <p:xfrm>
          <a:off x="6049107" y="1189945"/>
          <a:ext cx="4515950" cy="435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8148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="" xmlns:a16="http://schemas.microsoft.com/office/drawing/2014/main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9800"/>
            <a:ext cx="1216660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КЛЮЧЕВАЯ ПРОБЛЕМА ПРОЕКТА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="" xmlns:a16="http://schemas.microsoft.com/office/drawing/2014/main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22" y="2181188"/>
            <a:ext cx="11535758" cy="4392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algn="ctr">
              <a:buClr>
                <a:srgbClr val="F69200"/>
              </a:buClr>
              <a:buSzPct val="100000"/>
            </a:pP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1231" y="2323029"/>
            <a:ext cx="8123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B4A54"/>
                </a:solidFill>
                <a:latin typeface="inherit"/>
              </a:rPr>
              <a:t>Ключевая проблема:</a:t>
            </a:r>
          </a:p>
          <a:p>
            <a:r>
              <a:rPr lang="ru-RU" dirty="0" smtClean="0"/>
              <a:t>противоречие между закрытым пространством образовательного учреждения и творческим началом ребенка. </a:t>
            </a:r>
          </a:p>
          <a:p>
            <a:r>
              <a:rPr lang="ru-RU" dirty="0" smtClean="0"/>
              <a:t>Главной </a:t>
            </a:r>
            <a:r>
              <a:rPr lang="ru-RU" b="1" dirty="0" smtClean="0"/>
              <a:t>целью </a:t>
            </a:r>
            <a:r>
              <a:rPr lang="ru-RU" dirty="0" smtClean="0"/>
              <a:t>проекта является создание образовательной среды «творческого» типа,  способствующей развитию успешной личности ребенка </a:t>
            </a:r>
          </a:p>
          <a:p>
            <a:endParaRPr lang="ru-RU" dirty="0">
              <a:solidFill>
                <a:srgbClr val="3B4A54"/>
              </a:solidFill>
              <a:latin typeface="inherit"/>
            </a:endParaRPr>
          </a:p>
          <a:p>
            <a:r>
              <a:rPr lang="ru-RU" dirty="0">
                <a:solidFill>
                  <a:srgbClr val="3B4A54"/>
                </a:solidFill>
                <a:latin typeface="inherit"/>
              </a:rPr>
              <a:t>Желаемые результаты:</a:t>
            </a:r>
          </a:p>
          <a:p>
            <a:r>
              <a:rPr lang="ru-RU" dirty="0">
                <a:solidFill>
                  <a:srgbClr val="3B4A54"/>
                </a:solidFill>
                <a:latin typeface="inherit"/>
              </a:rPr>
              <a:t>Творческая среда как доминирующий тип, возможность раскрытия личностного потенциала всех участников образовательного процесса.</a:t>
            </a:r>
            <a:endParaRPr lang="ru-RU" b="0" i="0" dirty="0">
              <a:solidFill>
                <a:srgbClr val="3B4A54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62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="" xmlns:a16="http://schemas.microsoft.com/office/drawing/2014/main" id="{A5C9BF40-302D-664E-A89C-4A9D9320B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7201" y="1318406"/>
            <a:ext cx="1216660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ЦЕЛЕВЫЕ ГРУППЫ ПРОЕКТА, </a:t>
            </a: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БЛАГОПОЛУЧАТЕЛИ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="" xmlns:a16="http://schemas.microsoft.com/office/drawing/2014/main" id="{66A7CB49-2F08-424B-AF98-CD02DAD9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3097196"/>
            <a:ext cx="11487705" cy="376080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9885" y="2023587"/>
            <a:ext cx="5065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rgbClr val="111B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Педагоги,родители,дети</a:t>
            </a:r>
            <a:r>
              <a:rPr lang="ru-RU" sz="3200" dirty="0">
                <a:solidFill>
                  <a:srgbClr val="111B21"/>
                </a:solidFill>
                <a:latin typeface="Segoe UI"/>
              </a:rPr>
              <a:t>, социальные партнеры.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0617" y="2992439"/>
            <a:ext cx="114877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B21"/>
                </a:solidFill>
                <a:latin typeface="Segoe UI"/>
              </a:rPr>
              <a:t>Для педагогов: возможность повысить профессиональную компетентность за счёт специально организованного обучения современным образовательным технологиям, приобретение опыта инновационной, экспериментальной деятельности, командный опыт работы, возможность личностного роста.</a:t>
            </a:r>
          </a:p>
          <a:p>
            <a:endParaRPr lang="ru-RU" dirty="0">
              <a:solidFill>
                <a:srgbClr val="111B21"/>
              </a:solidFill>
              <a:latin typeface="Segoe UI"/>
            </a:endParaRPr>
          </a:p>
          <a:p>
            <a:r>
              <a:rPr lang="ru-RU" dirty="0">
                <a:solidFill>
                  <a:srgbClr val="111B21"/>
                </a:solidFill>
                <a:latin typeface="Segoe UI"/>
              </a:rPr>
              <a:t>Для родителей: возможность быть участниками детско-взрослых творческих проектов, событийных мероприятий, получение помощи и поддержки в воспитании детей.</a:t>
            </a:r>
          </a:p>
          <a:p>
            <a:endParaRPr lang="ru-RU" dirty="0">
              <a:solidFill>
                <a:srgbClr val="111B21"/>
              </a:solidFill>
              <a:latin typeface="Segoe UI"/>
            </a:endParaRPr>
          </a:p>
          <a:p>
            <a:r>
              <a:rPr lang="ru-RU" dirty="0">
                <a:solidFill>
                  <a:srgbClr val="111B21"/>
                </a:solidFill>
                <a:latin typeface="Segoe UI"/>
              </a:rPr>
              <a:t>Для детей: возможность раскрывать творческий потенциал, индивидуальные креативные способности, развивать воображение ,приобретать опыт самореализации, взаимодействия со взрослыми.</a:t>
            </a:r>
          </a:p>
          <a:p>
            <a:endParaRPr lang="ru-RU" dirty="0">
              <a:solidFill>
                <a:srgbClr val="111B21"/>
              </a:solidFill>
              <a:latin typeface="Segoe UI"/>
            </a:endParaRPr>
          </a:p>
          <a:p>
            <a:r>
              <a:rPr lang="ru-RU" dirty="0">
                <a:solidFill>
                  <a:srgbClr val="111B21"/>
                </a:solidFill>
                <a:latin typeface="Segoe UI"/>
              </a:rPr>
              <a:t>Для социальных партнеров: ожидание выпускников с определенными характеристиками, </a:t>
            </a:r>
            <a:r>
              <a:rPr lang="ru-RU" dirty="0" err="1">
                <a:solidFill>
                  <a:srgbClr val="111B21"/>
                </a:solidFill>
                <a:latin typeface="Segoe UI"/>
              </a:rPr>
              <a:t>приветствующимися</a:t>
            </a:r>
            <a:r>
              <a:rPr lang="ru-RU" dirty="0">
                <a:solidFill>
                  <a:srgbClr val="111B21"/>
                </a:solidFill>
                <a:latin typeface="Segoe UI"/>
              </a:rPr>
              <a:t> в конкретном социуме.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059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4E96B92-3D58-5640-8F47-6C7FF26FC0A7}"/>
              </a:ext>
            </a:extLst>
          </p:cNvPr>
          <p:cNvGrpSpPr/>
          <p:nvPr/>
        </p:nvGrpSpPr>
        <p:grpSpPr>
          <a:xfrm>
            <a:off x="345851" y="2049508"/>
            <a:ext cx="3753992" cy="2201107"/>
            <a:chOff x="-150473" y="1310509"/>
            <a:chExt cx="2821371" cy="1654276"/>
          </a:xfrm>
        </p:grpSpPr>
        <p:sp>
          <p:nvSpPr>
            <p:cNvPr id="3" name="TextBox 9">
              <a:extLst>
                <a:ext uri="{FF2B5EF4-FFF2-40B4-BE49-F238E27FC236}">
                  <a16:creationId xmlns="" xmlns:a16="http://schemas.microsoft.com/office/drawing/2014/main" id="{8C2CE251-2A30-654D-B8B8-5939418F3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640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32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charset="0"/>
                  <a:cs typeface="SB Sans Text Semibold" panose="020B0503040504020204" pitchFamily="34" charset="0"/>
                </a:rPr>
                <a:t>ЦЕЛИ ПРОЕКТА 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  <a:buClr>
                  <a:srgbClr val="F69200"/>
                </a:buClr>
                <a:buSzPct val="100000"/>
              </a:pPr>
              <a:r>
                <a:rPr lang="ru-RU" altLang="ru-RU" sz="2400" b="1" cap="all" dirty="0">
                  <a:solidFill>
                    <a:srgbClr val="00642D"/>
                  </a:solidFill>
                  <a:latin typeface="SB Sans Text Semibold" panose="020B0503040504020204" pitchFamily="34" charset="0"/>
                  <a:ea typeface="FedraSansPro-LightItalic" panose="020B0303040000020004" pitchFamily="34" charset="0"/>
                  <a:cs typeface="SB Sans Text Semibold" panose="020B0503040504020204" pitchFamily="34" charset="0"/>
                </a:rPr>
                <a:t>(1-2 слайда)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="" xmlns:a16="http://schemas.microsoft.com/office/drawing/2014/main" id="{7C7C77AC-B257-A344-9FE3-03422A19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782790-BF44-3D4C-AA86-1301315C48D8}"/>
              </a:ext>
            </a:extLst>
          </p:cNvPr>
          <p:cNvSpPr/>
          <p:nvPr/>
        </p:nvSpPr>
        <p:spPr>
          <a:xfrm>
            <a:off x="4376739" y="773723"/>
            <a:ext cx="7448030" cy="113284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sz="1600" dirty="0" smtClean="0"/>
              <a:t>Главной </a:t>
            </a:r>
            <a:r>
              <a:rPr lang="ru-RU" sz="1600" b="1" dirty="0" smtClean="0"/>
              <a:t>целью </a:t>
            </a:r>
            <a:r>
              <a:rPr lang="ru-RU" sz="1600" dirty="0" smtClean="0"/>
              <a:t>проекта является создание образовательной среды «творческого» типа,  способствующей развитию успешной личности ребенка </a:t>
            </a:r>
            <a:endParaRPr lang="ru-RU" altLang="ru-RU" sz="1600" dirty="0">
              <a:solidFill>
                <a:schemeClr val="tx1"/>
              </a:solidFill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E9AF5EE-AC82-4440-BB51-8E8DA34CB83B}"/>
              </a:ext>
            </a:extLst>
          </p:cNvPr>
          <p:cNvSpPr/>
          <p:nvPr/>
        </p:nvSpPr>
        <p:spPr>
          <a:xfrm>
            <a:off x="4376740" y="2076938"/>
            <a:ext cx="7448030" cy="853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just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Задачи</a:t>
            </a:r>
            <a:r>
              <a:rPr lang="ru-RU" alt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: </a:t>
            </a: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Создать личностно-развивающую образовательную среду с определенными характеристиками для воспитанников, педагогов, родителей.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E1EB99E-6C8A-414B-99BE-A529399420B4}"/>
              </a:ext>
            </a:extLst>
          </p:cNvPr>
          <p:cNvSpPr/>
          <p:nvPr/>
        </p:nvSpPr>
        <p:spPr>
          <a:xfrm>
            <a:off x="4376740" y="3027918"/>
            <a:ext cx="7448030" cy="37245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380" indent="-270380" algn="just">
              <a:lnSpc>
                <a:spcPct val="90000"/>
              </a:lnSpc>
              <a:spcBef>
                <a:spcPts val="799"/>
              </a:spcBef>
              <a:spcAft>
                <a:spcPts val="799"/>
              </a:spcAft>
              <a:buClr>
                <a:srgbClr val="F69200"/>
              </a:buClr>
              <a:buSzPct val="100000"/>
            </a:pPr>
            <a:r>
              <a:rPr lang="ru-RU" alt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Конкретные новые возможности 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ЛРОС: </a:t>
            </a:r>
            <a:endParaRPr lang="ru-RU" altLang="ru-RU" sz="1600" dirty="0">
              <a:solidFill>
                <a:schemeClr val="tx1"/>
              </a:solidFill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  <a:p>
            <a:pPr marL="380219" indent="-380219" algn="just">
              <a:lnSpc>
                <a:spcPct val="90000"/>
              </a:lnSpc>
              <a:spcBef>
                <a:spcPts val="799"/>
              </a:spcBef>
              <a:buSzPct val="100000"/>
              <a:buFont typeface="Fedra Sans Pro Book" panose="020B0504040000020004" pitchFamily="34" charset="0"/>
              <a:buChar char="–"/>
            </a:pP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р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азвитие </a:t>
            </a: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исследовательской компетенции детей, как условия становления познавательной инициативы и самостоятельности;</a:t>
            </a:r>
          </a:p>
          <a:p>
            <a:pPr marL="380219" indent="-380219" algn="just">
              <a:lnSpc>
                <a:spcPct val="90000"/>
              </a:lnSpc>
              <a:spcBef>
                <a:spcPts val="799"/>
              </a:spcBef>
              <a:buSzPct val="100000"/>
              <a:buFont typeface="Fedra Sans Pro Book" panose="020B0504040000020004" pitchFamily="34" charset="0"/>
              <a:buChar char="–"/>
            </a:pP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р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асширение </a:t>
            </a: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возможности для педагогов освоения и внедрения в образовательную деятельность новых форм, приемов, способов работы с дошкольниками, в том числе в части социально-эмоционального развития – технологии формирования эмоционального интеллекта;</a:t>
            </a:r>
          </a:p>
          <a:p>
            <a:pPr marL="380219" indent="-380219" algn="just">
              <a:lnSpc>
                <a:spcPct val="90000"/>
              </a:lnSpc>
              <a:spcBef>
                <a:spcPts val="799"/>
              </a:spcBef>
              <a:buSzPct val="100000"/>
              <a:buFont typeface="Fedra Sans Pro Book" panose="020B0504040000020004" pitchFamily="34" charset="0"/>
              <a:buChar char="–"/>
            </a:pP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о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беспечение </a:t>
            </a: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открытости образовательного пространства, содействие педагогической грамотности 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родителей</a:t>
            </a:r>
            <a:endParaRPr lang="ru-RU" altLang="ru-RU" sz="1600" dirty="0">
              <a:solidFill>
                <a:schemeClr val="tx1"/>
              </a:solidFill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  <a:p>
            <a:pPr algn="just">
              <a:lnSpc>
                <a:spcPct val="90000"/>
              </a:lnSpc>
              <a:spcBef>
                <a:spcPts val="799"/>
              </a:spcBef>
              <a:buSzPct val="100000"/>
            </a:pP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-    п</a:t>
            </a:r>
            <a:r>
              <a:rPr lang="ru-RU" altLang="ru-RU" sz="1600" dirty="0" smtClean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овышение </a:t>
            </a:r>
            <a:r>
              <a:rPr lang="ru-RU" altLang="ru-RU" sz="1600" dirty="0">
                <a:solidFill>
                  <a:schemeClr val="tx1"/>
                </a:solidFill>
                <a:latin typeface="SB Sans Text Thin" panose="020B0103040504020204" pitchFamily="34" charset="0"/>
                <a:ea typeface="FedraSansPro-Light"/>
                <a:cs typeface="SB Sans Text Thin" panose="020B0103040504020204" pitchFamily="34" charset="0"/>
              </a:rPr>
              <a:t>эффективности управления образовательной организацией и престижа учреждения.</a:t>
            </a:r>
          </a:p>
          <a:p>
            <a:pPr marL="380219" indent="-380219" algn="just">
              <a:lnSpc>
                <a:spcPct val="90000"/>
              </a:lnSpc>
              <a:spcBef>
                <a:spcPts val="799"/>
              </a:spcBef>
              <a:buSzPct val="100000"/>
              <a:buFont typeface="Fedra Sans Pro Book" panose="020B0504040000020004" pitchFamily="34" charset="0"/>
              <a:buChar char="–"/>
            </a:pPr>
            <a:endParaRPr lang="ru-RU" altLang="ru-RU" sz="1600" dirty="0">
              <a:solidFill>
                <a:schemeClr val="tx1"/>
              </a:solidFill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Главной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целью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 является создание образовательной среды «творческого» типа,  способствующей развитию успешной личности ребенка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Главной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целью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 является создание образовательной среды «творческого» типа,  способствующей развитию успешной личности ребенка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Главной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целью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 является создание образовательной среды «творческого» типа,  способствующей развитию успешной личности ребенка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03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="" xmlns:a16="http://schemas.microsoft.com/office/drawing/2014/main" id="{9A0411ED-8E0B-3C4C-BBB9-81B66CB8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87" y="1317436"/>
            <a:ext cx="1121186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Результаты проекта и Способы их ДОСТИЖЕНИЯ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="" xmlns:a16="http://schemas.microsoft.com/office/drawing/2014/main" id="{0BB1B01C-C11C-EA42-8CCF-770E2569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2375749"/>
            <a:ext cx="11434439" cy="344104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207" y="3598912"/>
            <a:ext cx="115892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Повышение эффективности управления  образовательной организацией и престижа учреждения; </a:t>
            </a:r>
            <a:endParaRPr lang="ru-RU" dirty="0" smtClean="0">
              <a:solidFill>
                <a:srgbClr val="111B2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111B21"/>
                </a:solidFill>
                <a:latin typeface="Segoe UI"/>
              </a:rPr>
              <a:t>Творческая </a:t>
            </a:r>
            <a:r>
              <a:rPr lang="ru-RU" dirty="0">
                <a:solidFill>
                  <a:srgbClr val="111B21"/>
                </a:solidFill>
                <a:latin typeface="Segoe UI"/>
              </a:rPr>
              <a:t>среда будет преобладать над средой догматической, что позволить изменить содержание деятельности, которая будет в основном направлена на развитие социально-эмоциональной сферы, творческого потенциала всех субъектов образовательного процесса</a:t>
            </a:r>
            <a:r>
              <a:rPr lang="ru-RU" dirty="0" smtClean="0">
                <a:solidFill>
                  <a:srgbClr val="111B21"/>
                </a:solidFill>
                <a:latin typeface="Segoe UI"/>
              </a:rPr>
              <a:t>.</a:t>
            </a:r>
            <a:endParaRPr lang="en-US" dirty="0" smtClean="0">
              <a:solidFill>
                <a:srgbClr val="111B21"/>
              </a:solidFill>
              <a:latin typeface="Segoe UI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Формирование 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внутренней мотивации  для профессионального и личностного роста членов коллектива, формирование навыков конструктивной работы в команде, развитие навыков критического и </a:t>
            </a:r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креативного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мышления. Овладение и применение личностно-развивающих технологий, адекватных специфике дошкольного возраста, способствующих развитию у детей личностного потенциала, эмоционального интеллекта.</a:t>
            </a: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46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70AFF0-2211-6442-8A1D-F94F152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477" y="1289720"/>
            <a:ext cx="12166602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SB Sans Text Semibold" panose="020B0503040504020204" pitchFamily="34" charset="0"/>
                <a:ea typeface="FedraSansPro-LightItalic" charset="0"/>
                <a:cs typeface="SB Sans Text Semibold" panose="020B0503040504020204" pitchFamily="34" charset="0"/>
              </a:rPr>
              <a:t>оценка ПРОЕКТА</a:t>
            </a:r>
          </a:p>
        </p:txBody>
      </p:sp>
      <p:sp>
        <p:nvSpPr>
          <p:cNvPr id="11" name="Shape 485">
            <a:extLst>
              <a:ext uri="{FF2B5EF4-FFF2-40B4-BE49-F238E27FC236}">
                <a16:creationId xmlns="" xmlns:a16="http://schemas.microsoft.com/office/drawing/2014/main" id="{D9FA7DC6-5D6C-4043-BEB7-4FAA84E6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62" y="2126295"/>
            <a:ext cx="11425561" cy="417554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7008" y="2006892"/>
            <a:ext cx="1017563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3B4A54"/>
              </a:solidFill>
              <a:latin typeface="inherit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B4A54"/>
                </a:solidFill>
                <a:latin typeface="inherit"/>
              </a:rPr>
              <a:t>преобладание управленческих компетенций ,направленных на создание единой педагогической команды с единой концепцией,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B4A54"/>
                </a:solidFill>
                <a:latin typeface="inherit"/>
              </a:rPr>
              <a:t>увеличение числа педагогов с высшей квалификационной категорией, победителей </a:t>
            </a:r>
            <a:r>
              <a:rPr lang="ru-RU" dirty="0" err="1" smtClean="0">
                <a:solidFill>
                  <a:srgbClr val="3B4A54"/>
                </a:solidFill>
                <a:latin typeface="inherit"/>
              </a:rPr>
              <a:t>профессионалных</a:t>
            </a:r>
            <a:r>
              <a:rPr lang="ru-RU" dirty="0" smtClean="0">
                <a:solidFill>
                  <a:srgbClr val="3B4A54"/>
                </a:solidFill>
                <a:latin typeface="inherit"/>
              </a:rPr>
              <a:t> </a:t>
            </a:r>
            <a:r>
              <a:rPr lang="ru-RU" dirty="0">
                <a:solidFill>
                  <a:srgbClr val="3B4A54"/>
                </a:solidFill>
                <a:latin typeface="inherit"/>
              </a:rPr>
              <a:t>конкурсов,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B4A54"/>
                </a:solidFill>
                <a:latin typeface="inherit"/>
              </a:rPr>
              <a:t>снижение количества конфликтных ситуаций среди участников образовательного процесса,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B4A54"/>
                </a:solidFill>
                <a:latin typeface="inherit"/>
              </a:rPr>
              <a:t>-высокий уровень </a:t>
            </a:r>
            <a:r>
              <a:rPr lang="ru-RU" dirty="0" err="1">
                <a:solidFill>
                  <a:srgbClr val="3B4A54"/>
                </a:solidFill>
                <a:latin typeface="inherit"/>
              </a:rPr>
              <a:t>мотивированности</a:t>
            </a:r>
            <a:r>
              <a:rPr lang="ru-RU" dirty="0">
                <a:solidFill>
                  <a:srgbClr val="3B4A54"/>
                </a:solidFill>
                <a:latin typeface="inherit"/>
              </a:rPr>
              <a:t> педагогов.</a:t>
            </a:r>
          </a:p>
          <a:p>
            <a:endParaRPr lang="ru-RU" dirty="0">
              <a:solidFill>
                <a:srgbClr val="3B4A54"/>
              </a:solidFill>
              <a:latin typeface="inherit"/>
            </a:endParaRPr>
          </a:p>
          <a:p>
            <a:r>
              <a:rPr lang="ru-RU" dirty="0">
                <a:solidFill>
                  <a:srgbClr val="3B4A54"/>
                </a:solidFill>
                <a:latin typeface="inherit"/>
              </a:rPr>
              <a:t>Ход реализации проекта будет отражаться на официальном сайте </a:t>
            </a:r>
            <a:r>
              <a:rPr lang="ru-RU" dirty="0" err="1">
                <a:solidFill>
                  <a:srgbClr val="3B4A54"/>
                </a:solidFill>
                <a:latin typeface="inherit"/>
              </a:rPr>
              <a:t>доу</a:t>
            </a:r>
            <a:r>
              <a:rPr lang="ru-RU" dirty="0">
                <a:solidFill>
                  <a:srgbClr val="3B4A54"/>
                </a:solidFill>
                <a:latin typeface="inherit"/>
              </a:rPr>
              <a:t>, в </a:t>
            </a:r>
            <a:r>
              <a:rPr lang="ru-RU" dirty="0" err="1">
                <a:solidFill>
                  <a:srgbClr val="3B4A54"/>
                </a:solidFill>
                <a:latin typeface="inherit"/>
              </a:rPr>
              <a:t>соцсетях</a:t>
            </a:r>
            <a:r>
              <a:rPr lang="ru-RU" dirty="0">
                <a:solidFill>
                  <a:srgbClr val="3B4A54"/>
                </a:solidFill>
                <a:latin typeface="inherit"/>
              </a:rPr>
              <a:t>, на родительских собраниях.</a:t>
            </a:r>
          </a:p>
          <a:p>
            <a:endParaRPr lang="ru-RU" i="0" dirty="0">
              <a:solidFill>
                <a:srgbClr val="3B4A54"/>
              </a:solidFill>
              <a:effectLst/>
              <a:latin typeface="inherit"/>
            </a:endParaRPr>
          </a:p>
          <a:p>
            <a:r>
              <a:rPr lang="ru-RU" dirty="0">
                <a:solidFill>
                  <a:srgbClr val="111B21"/>
                </a:solidFill>
                <a:latin typeface="Segoe UI"/>
              </a:rPr>
              <a:t>Экспертами могут выступить представители педагогического сообщества, </a:t>
            </a:r>
            <a:r>
              <a:rPr lang="ru-RU" dirty="0" err="1">
                <a:solidFill>
                  <a:srgbClr val="111B21"/>
                </a:solidFill>
                <a:latin typeface="Segoe UI"/>
              </a:rPr>
              <a:t>сми</a:t>
            </a:r>
            <a:r>
              <a:rPr lang="ru-RU" dirty="0">
                <a:solidFill>
                  <a:srgbClr val="111B21"/>
                </a:solidFill>
                <a:latin typeface="Segoe UI"/>
              </a:rPr>
              <a:t> и </a:t>
            </a:r>
            <a:r>
              <a:rPr lang="ru-RU" dirty="0" err="1">
                <a:solidFill>
                  <a:srgbClr val="111B21"/>
                </a:solidFill>
                <a:latin typeface="Segoe UI"/>
              </a:rPr>
              <a:t>т.д</a:t>
            </a:r>
            <a:endParaRPr lang="ru-RU" i="0" dirty="0">
              <a:solidFill>
                <a:srgbClr val="3B4A54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697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903</Words>
  <Application>Microsoft Office PowerPoint</Application>
  <PresentationFormat>Произвольный</PresentationFormat>
  <Paragraphs>117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наташа</cp:lastModifiedBy>
  <cp:revision>81</cp:revision>
  <dcterms:created xsi:type="dcterms:W3CDTF">2021-05-31T10:14:14Z</dcterms:created>
  <dcterms:modified xsi:type="dcterms:W3CDTF">2022-04-05T07:45:35Z</dcterms:modified>
</cp:coreProperties>
</file>